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023100" cy="93091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Merriweather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300" cy="34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68d335159_0_2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2b68d3351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68d335159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g2b68d3351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5eb0f752f_0_38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275eb0f752f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2765981e9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2b2765981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5eb0f752f_0_89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75eb0f752f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5eb0f752f_0_9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75eb0f752f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5eb0f752f_0_90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75eb0f752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5eb0f752f_0_55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275eb0f752f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4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0ba319e2e_0_61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1f0ba319e2e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0ba319e2e_0_59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1f0ba319e2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300" cy="34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0ba319e2e_0_60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1f0ba319e2e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0ba319e2e_0_62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1f0ba319e2e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300" cy="34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5eb0f752f_0_909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275eb0f752f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4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d8a700307_0_2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28d8a70030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4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68d335159_0_1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2b68d3351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300" cy="34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298ed96a6_0_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2b298ed96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4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5eb0f752f_0_5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75eb0f752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0ba319e2e_0_16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1f0ba319e2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0ba319e2e_0_17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f0ba319e2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0ba319e2e_0_17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1f0ba319e2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0ba319e2e_0_5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1f0ba319e2e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5eb0f752f_0_22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275eb0f752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68d335159_0_1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2b68d33515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620" y="1163638"/>
            <a:ext cx="42138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marL="2743200" lvl="5" indent="-320039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0" y="58833"/>
            <a:ext cx="4313625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125" y="0"/>
            <a:ext cx="4316900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64132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L6GhAwjGKouM62brcgkGBySbjqLcOvnzPbdy05pJkw/edit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Pg5OqNN-Z1XmwEzFy8HmPu_Lv5e0xLejEeJ09VwDt6I/ed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Vmj5V_A4YYfyMk3ULnuvOc17Inep3NU/edit#heading=h.30j0zl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Vmj5V_A4YYfyMk3ULnuvOc17Inep3NU/edit#heading=h.30j0zl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field.k12.al.us/Domain/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rvin@midfield.k12.al.us" TargetMode="External"/><Relationship Id="rId4" Type="http://schemas.openxmlformats.org/officeDocument/2006/relationships/hyperlink" Target="mailto:kfelton@midfield.k12.al.u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s.gle/z4WK7ETed2zGy6Rb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-200" y="67700"/>
            <a:ext cx="9144000" cy="30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omic Sans MS"/>
              <a:buNone/>
            </a:pPr>
            <a:r>
              <a:rPr lang="es" sz="5000" b="1" dirty="0"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5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omic Sans MS"/>
              <a:buNone/>
            </a:pPr>
            <a:r>
              <a:rPr lang="es" sz="5000" b="1" dirty="0">
                <a:latin typeface="Times New Roman"/>
                <a:ea typeface="Times New Roman"/>
                <a:cs typeface="Times New Roman"/>
                <a:sym typeface="Times New Roman"/>
              </a:rPr>
              <a:t>Reunión del Título I </a:t>
            </a:r>
            <a:br>
              <a:rPr lang="en-US" sz="5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21 de octubre de 2024 (Virtual a las 4:00 p.m.)</a:t>
            </a: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omic Sans MS"/>
              <a:buNone/>
            </a:pPr>
            <a:r>
              <a:rPr lang="e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22 de octubre de 2024 (Virtual a las 9:00 a. m.)</a:t>
            </a:r>
            <a:br>
              <a:rPr lang="en-US" sz="5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3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53400" y="4095750"/>
            <a:ext cx="90906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Sra. Kim Felton, directora</a:t>
            </a:r>
            <a:endParaRPr sz="2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Dra. Brittany Ervin, subdirectora</a:t>
            </a:r>
            <a:endParaRPr sz="2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590225" y="3215900"/>
            <a:ext cx="35538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¡YO SOY UNO!</a:t>
            </a: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¡¡¡Juntos prosperamos!!!</a:t>
            </a: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147550" y="5492675"/>
            <a:ext cx="7476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¡Bienvenido! Escribe el nombre de tu hijo/a y el tuyo en el chat. Puedes activar los subtítulos en el idioma que prefieras.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¡Bienvenido! Escriba el nombre de su hijo y su nombre dentro del cuadro de chat. Puede habilitar subtítulos en el idioma que elija.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25" y="391800"/>
            <a:ext cx="85206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de Alfabetización de Alabama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4294967295"/>
          </p:nvPr>
        </p:nvSpPr>
        <p:spPr>
          <a:xfrm>
            <a:off x="84700" y="1658500"/>
            <a:ext cx="90594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 b="1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¿Cómo ayudarán las escuelas a los estudiantes que repitieron el tercer grado?</a:t>
            </a:r>
            <a:endParaRPr sz="2000" b="1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 b="1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¿Porque los estudiantes no cumplen con los requisitos de promoción?</a:t>
            </a:r>
            <a:endParaRPr sz="2000" b="1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 b="1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partir del año escolar 2023-2024, los estudiantes retenidos en el 3er grado recibirán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Servicios de intervención de lectura más intensivos que incluyen: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 campamentos de lectura de verano;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 Los Programas de Logros de Verano de Alabama (ASAP) estarán disponibles para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todos los estudiantes de K-3 en las escuelas primarias públicas que se encuentran entre los de menor rendimiento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5% en lectura;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 tutoría de intervención antes y después de la escuela durante todo el año para apoyar el aprendizaje;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 Intervención de lectura basada en la ciencia de la lectura;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 monitoreo frecuente para ayudar a garantizar que los estudiantes estén progresando y encaminados para cumplir con los objetivos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Estándares de lectura de nivel de grado; El Curso de Artes del Lenguaje Inglés de Alabama 2021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Estudio; y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• Planes de lectura en casa para que las familias utilicen con sus hijos.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25" y="391800"/>
            <a:ext cx="85206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Evaluaciones de toda la escuela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4294967295"/>
          </p:nvPr>
        </p:nvSpPr>
        <p:spPr>
          <a:xfrm>
            <a:off x="75" y="1778700"/>
            <a:ext cx="4572000" cy="49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Utilizamos el programa basado en investigaciones, DIBELS, para monitorear el progreso de los datos de lectura, evaluar el aprendizaje de los estudiantes y guiar nuestra planificación de la instrucción durante todo el año escolar.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otoño: del 26 de agosto al 13 de septiembre</a:t>
            </a:r>
            <a:endParaRPr sz="18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9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invierno: 1 de diciembre - 19 de diciembre</a:t>
            </a:r>
            <a:endParaRPr sz="29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9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primavera: del 1 al 17 de abril</a:t>
            </a:r>
            <a:endParaRPr sz="29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700" y="3563475"/>
            <a:ext cx="2636625" cy="12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1377575" y="4328675"/>
            <a:ext cx="23361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Grados 1-4</a:t>
            </a:r>
            <a:endParaRPr sz="2200" b="0" i="0" u="none" strike="noStrike" cap="non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4294967295"/>
          </p:nvPr>
        </p:nvSpPr>
        <p:spPr>
          <a:xfrm>
            <a:off x="4701700" y="1778700"/>
            <a:ext cx="4572000" cy="5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Administramos evaluaciones de escritura a mano tres veces durante el año para evaluar la escritura a mano de los estudiantes en preparación para el examen estatal de escritura a mano en la primavera.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otoño: 31 de octubre</a:t>
            </a:r>
            <a:endParaRPr sz="18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9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invierno: 31 de enero</a:t>
            </a:r>
            <a:endParaRPr sz="29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9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primavera: 30 de abril</a:t>
            </a:r>
            <a:endParaRPr sz="29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7125" y="3563475"/>
            <a:ext cx="1887350" cy="10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6297800" y="4486450"/>
            <a:ext cx="23361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Grado 3</a:t>
            </a:r>
            <a:endParaRPr sz="2200" b="0" i="0" u="none" strike="noStrike" cap="non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25" y="391800"/>
            <a:ext cx="85206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Evaluaciones de toda la escuela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4294967295"/>
          </p:nvPr>
        </p:nvSpPr>
        <p:spPr>
          <a:xfrm>
            <a:off x="75" y="1778700"/>
            <a:ext cx="9144000" cy="49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Utilizamos el programa basado en investigación </a:t>
            </a: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i-Ready </a:t>
            </a: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monitorear el progreso de los datos, evaluar el aprendizaje de los estudiantes y guiar nuestra planificación de la instrucción durante todo el año escolar.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1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diagnóstico de otoño: del 27 de agosto al 6 de septiembre</a:t>
            </a:r>
            <a:endParaRPr sz="19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35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invierno: 26 de enero - 9 de febrero</a:t>
            </a:r>
            <a:endParaRPr sz="3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7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primavera: del 2 al 12 de mayo (tentativa)</a:t>
            </a:r>
            <a:endParaRPr sz="27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del Departamento de Educación de Alabama: Programa de Evaluación Integral de Alabama (ACAP) Sumativa/Alternativa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Primavera (marzo-mayo)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800" y="2645325"/>
            <a:ext cx="21145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25" y="391800"/>
            <a:ext cx="85206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Evaluaciones estandarizadas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4294967295"/>
          </p:nvPr>
        </p:nvSpPr>
        <p:spPr>
          <a:xfrm>
            <a:off x="75" y="1778700"/>
            <a:ext cx="9144000" cy="49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lang="es" sz="2000" b="1" i="1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ACAP, </a:t>
            </a: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Programa de Evaluación Integral de Alabama, es una evaluación basada en computadora y basada en criterios, diseñada para medir el progreso de los estudiantes en los Estándares de Cursos de Estudio de Alabama.</a:t>
            </a:r>
            <a:endParaRPr sz="20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13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evaluación se administra a los estudiantes de 2.º a 8.º grado una vez al año, en primavera, e incluye las áreas de Lengua y Literatura Inglesas, Matemáticas y Ciencias (solo para 4.º, 6.º y 8.º grado). La Prueba Sumativa del ACAP se elabora para cumplir con rigurosos criterios técnicos y garantizar que todos los estudiantes tengan acceso al contenido de la prueba mediante los principios de diseño universal y adaptaciones adecuadas.</a:t>
            </a:r>
            <a:endParaRPr sz="1400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ts val="8800"/>
              <a:buNone/>
            </a:pPr>
            <a:r>
              <a:rPr lang="es" sz="35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práctica: enero-febrero</a:t>
            </a:r>
            <a:endParaRPr sz="3500" b="1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35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 de primavera: marzo/abril (tentativa)</a:t>
            </a:r>
            <a:endParaRPr sz="3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 idx="4294967295"/>
          </p:nvPr>
        </p:nvSpPr>
        <p:spPr>
          <a:xfrm>
            <a:off x="0" y="80675"/>
            <a:ext cx="9144000" cy="23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mejora continua de Alabama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(ACIP)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92250" y="2023950"/>
            <a:ext cx="8969100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Metas del distrito y la escuela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Matemáticas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Lectura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Tecnología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Asistencia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Cultura/Clima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0" y="80675"/>
            <a:ext cx="9144000" cy="1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mejora continua de Alabama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(ACIP)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4294967295"/>
          </p:nvPr>
        </p:nvSpPr>
        <p:spPr>
          <a:xfrm>
            <a:off x="118800" y="1999100"/>
            <a:ext cx="8906400" cy="5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 de matemáticas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Aumentaremos el número de estudiantes competentes en matemáticas en todos los grados.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 de lectura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Aumentaremos el número de estudiantes competentes en lectura en todos los grados.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 ELL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estudiantes ELL aumentarán su competencia verbal demostrando sus habilidades para hablar inglés.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0" y="80675"/>
            <a:ext cx="9144000" cy="1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mejora continua de Alabama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(ACIP)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4294967295"/>
          </p:nvPr>
        </p:nvSpPr>
        <p:spPr>
          <a:xfrm>
            <a:off x="118125" y="1999350"/>
            <a:ext cx="89064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 de asistencia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Reduciremos el ausentismo estudiantil para aumentar el rendimiento estudiantil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 tecnológico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profesores utilizarán herramientas/estrategias tecnológicas para mejorar la instrucción en el aula para los estudiantes.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 cultural/climático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Crear una cultura/clima escolar propicio para aumentar el rendimiento estudiantil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Asignación de escuelas del Título I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4318475" y="0"/>
            <a:ext cx="4825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500">
              <a:solidFill>
                <a:schemeClr val="accent1"/>
              </a:solidFill>
            </a:endParaRPr>
          </a:p>
          <a:p>
            <a:pPr marL="329184" lvl="1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9184" lvl="1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$222,672.17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Salario del subdirector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Salario de enfermera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Participación de los padres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Materiales y suministros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Associates y Amplify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1% reservado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$2,758.81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Participación familiar y comunitaria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Personas sin hogar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125675" y="224050"/>
            <a:ext cx="39207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235200" y="1836075"/>
            <a:ext cx="3920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" sz="4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¿Cómo solicito las cualificaciones de los docentes de mi hijo?</a:t>
            </a:r>
            <a:endParaRPr sz="45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4347050" y="562850"/>
            <a:ext cx="46995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Usted, como padres del Título I, tiene derecho a solicitar las calificaciones de los maestros de su hijo.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 se le notifica este derecho y el proceso para realizar dicha solicitud.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Formulario de derecho a saber de los padres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formulario </a:t>
            </a:r>
            <a:r>
              <a:rPr lang="es" sz="1600"/>
              <a:t>se </a:t>
            </a: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entregó a los padres </a:t>
            </a:r>
            <a:r>
              <a:rPr lang="es" sz="1600"/>
              <a:t>en agosto.</a:t>
            </a: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/>
              <a:t>19 </a:t>
            </a:r>
            <a:r>
              <a:rPr lang="es" sz="16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 </a:t>
            </a:r>
            <a:r>
              <a:rPr lang="es" sz="1600"/>
              <a:t>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125675" y="224050"/>
            <a:ext cx="39207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¿Qué es el Plan Consolidado LEA?</a:t>
            </a:r>
            <a:endParaRPr sz="45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278725" y="142075"/>
            <a:ext cx="4865400" cy="60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Plan Consolidado del Título I de la LEA aborda cómo la LEA utilizará los fondos del Título I en todo el sistema escolar. Los temas incluyen: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Evaluaciones académicas de los estudiantes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Asistencia adicional brindada a estudiantes con dificultades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Coordinación e integración de fondos y programas federales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Programas escolares que incluyen programas para migrantes, preescolares, EL y personas sin hogar, según corresponda para las escuelas de la ciudad de Midfield.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 de participación de padres y familias, que se incluyen en la Política de participación de padres y familias de cada escuela.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Usted, como padre del Título I, tiene derecho a participar en el desarrollo del Plan Consolidado del Título I de LEA.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Orden del día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279600" y="0"/>
            <a:ext cx="4864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endParaRPr sz="2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Bienvenido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Visión/Misión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de Cultura y Clima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de Alfabetización de Alabama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Evaluaciones curriculares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del MES ACIP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Asignación del Título 1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participación familiar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Formulario de pacto entre la escuela y los padres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Bienestar fundamental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Información del contacto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r>
              <a:rPr lang="es" sz="25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Preguntas/Inquietudes</a:t>
            </a: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2000"/>
              <a:buNone/>
            </a:pPr>
            <a:endParaRPr sz="25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25675" y="224050"/>
            <a:ext cx="39207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¿Qué es el Plan Consolidado LEA?</a:t>
            </a:r>
            <a:endParaRPr sz="45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4347050" y="142075"/>
            <a:ext cx="4631100" cy="6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plan aborda cómo la LEA implementará los requisitos de participación de padres y familias de la Ley Cada Estudiante Triunfa </a:t>
            </a:r>
            <a:r>
              <a:rPr lang="e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Incluye…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expectativas de la LEA para los padres y las familias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 la LEA involucrará a los padres en la toma de decisiones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 trabajará la LEA para fortalecer la capacidad de las escuelas y los padres para lograr una fuerte participación parental con el fin de mejorar el rendimiento académico de los estudiantes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Ustedes, como padres del Título I, tienen derecho a participar en el desarrollo de este plan.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25675" y="1467225"/>
            <a:ext cx="3920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¿Cómo se lleva a cabo la evaluación de la </a:t>
            </a:r>
            <a:br>
              <a:rPr lang="en-US" sz="4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" sz="4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Política de Participación de Padres y Familias de la LEA?</a:t>
            </a:r>
            <a:endParaRPr sz="45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4385125" y="224050"/>
            <a:ext cx="4538400" cy="6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Requisitos de evaluación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autoridades educativas locales y las escuelas deben llegar activamente a todos los padres y familias, superando las barreras de la cultura, el idioma, las discapacidades y la pobreza.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anualmente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Conducta con los padres del Título I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Analizar el contenido y la eficacia del plan actual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las barreras a la participación de los padres y la familia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datos/entradas pueden incluir…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Encuesta para padres (obligatoria)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 focales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Comités asesores de padres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Proceso y cronograma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 la evaluación informa el plan del próximo año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30825" y="101100"/>
            <a:ext cx="3706500" cy="6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participación familiar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de participación familiar del MES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1600"/>
              <a:t>(Publicado en el sitio web de MES)</a:t>
            </a:r>
            <a:r>
              <a:rPr lang="es" sz="23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" sz="2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endParaRPr sz="2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endParaRPr sz="2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r>
              <a:rPr lang="e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Asignación para la participación de padres y familias del Título I: $1861.78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4318475" y="0"/>
            <a:ext cx="4825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 escuela tiene un enlace de participación familiar y comunitaria.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persona trabaja con los directores, maestros y el coordinador del distrito para ofrecer seminarios y otras actividades para la comunidad y los padres.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reunión se realizará de manera virtual y/o presencial.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socios externos trabajan con la escuela para brindar apoyo e incentivos a las familias.</a:t>
            </a:r>
            <a:r>
              <a:rPr lang="es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" sz="20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Enlace de padres de MES</a:t>
            </a:r>
            <a:endParaRPr sz="2000" b="1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Señora Shayla Carter</a:t>
            </a:r>
            <a:endParaRPr sz="2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escuela primaria Midfield está buscando socios en la comunidad que nos ayuden a alcanzar nuestras metas de asistencia y logros estudiantiles.</a:t>
            </a: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body" idx="4294967295"/>
          </p:nvPr>
        </p:nvSpPr>
        <p:spPr>
          <a:xfrm>
            <a:off x="120975" y="2007600"/>
            <a:ext cx="9023100" cy="4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lang="es" sz="2700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cuerpo docente y el personal de la Escuela Primaria Midfield </a:t>
            </a:r>
            <a:r>
              <a:rPr lang="es" sz="27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los padres de los estudiantes que participan en actividades, servicios y programas financiados por </a:t>
            </a:r>
            <a:r>
              <a:rPr lang="es" sz="27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Título I, Parte A de la Ley Cada Estudiante Triunfa de 2015 (ESSA) (niños participantes), acuerdan que este pacto describe cómo los padres, todo el personal de la escuela y los estudiantes compartirán la responsabilidad de mejorar el rendimiento académico de los estudiantes y los medios por los cuales la escuela y los padres construirán y desarrollarán una asociación que ayudará a los niños a alcanzar los altos estándares del Estado.</a:t>
            </a:r>
            <a:endParaRPr sz="2700">
              <a:solidFill>
                <a:srgbClr val="00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40"/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11700" y="278975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6419"/>
              <a:buNone/>
            </a:pPr>
            <a:r>
              <a:rPr lang="e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Pacto entre escuelas y padres de las escuelas de la ciudad de Midfield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84"/>
              <a:buFont typeface="Arial"/>
              <a:buNone/>
            </a:pPr>
            <a:r>
              <a:rPr lang="es"/>
              <a:t>2024-2025</a:t>
            </a:r>
            <a:r>
              <a:rPr lang="e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body" idx="4294967295"/>
          </p:nvPr>
        </p:nvSpPr>
        <p:spPr>
          <a:xfrm>
            <a:off x="311700" y="2007600"/>
            <a:ext cx="8520600" cy="4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Responsabilidad escolar</a:t>
            </a:r>
            <a:endParaRPr sz="2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Responsabilidad de los padres</a:t>
            </a:r>
            <a:endParaRPr sz="2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Responsabilidad del estudiante</a:t>
            </a:r>
            <a:endParaRPr sz="2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6419"/>
              <a:buNone/>
            </a:pPr>
            <a:r>
              <a:rPr lang="e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Pacto entre escuelas y padres de las escuelas de la ciudad de Midfield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150" y="5199700"/>
            <a:ext cx="1999676" cy="133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00" y="3428991"/>
            <a:ext cx="2202928" cy="146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6200" y="2007600"/>
            <a:ext cx="23061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0" y="80675"/>
            <a:ext cx="9144000" cy="1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Bienestar fundamental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4294967295"/>
          </p:nvPr>
        </p:nvSpPr>
        <p:spPr>
          <a:xfrm>
            <a:off x="118125" y="1999350"/>
            <a:ext cx="89064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●"/>
            </a:pPr>
            <a:r>
              <a:rPr lang="es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Apoyos conductuales</a:t>
            </a:r>
            <a:endParaRPr sz="2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○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Apoyo de asesoramiento semanal con la consejera escolar, Joy Marshall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○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Asesoramiento en grupos pequeños con la Sra. Marshall para estudiantes que necesitan apoyo adicional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○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Coordinación con DIG Mentoría para estudiantes de 4to Grado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■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sesiones mensuales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Char char="○"/>
            </a:pPr>
            <a:r>
              <a:rPr lang="e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Coordinación con la Sra. Camille Underwood, Coordinadora de Salud Mental del Distrito para identificar a los estudiantes que necesitan apoyo intensivo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25" y="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Contacto/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Información para los medios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4292550" y="-90175"/>
            <a:ext cx="5013600" cy="7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769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 de escuela:</a:t>
            </a:r>
            <a:endParaRPr sz="2542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(205) 923-7727</a:t>
            </a:r>
            <a:endParaRPr sz="2542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Sitio web de la escuela MES:</a:t>
            </a:r>
            <a:endParaRPr sz="2542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https://www.midfield.k12.al.us/Dominio/8</a:t>
            </a: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Dojo de clase MES</a:t>
            </a:r>
            <a:endParaRPr sz="2542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7"/>
              <a:buNone/>
            </a:pP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maestro de su hijo debería haberle enviado una invitación.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endParaRPr sz="2542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Página de Facebook de MES:</a:t>
            </a:r>
            <a:endParaRPr sz="2542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primaria Midfield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628"/>
              <a:buNone/>
            </a:pP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Señora Kim Felton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628"/>
              <a:buNone/>
            </a:pPr>
            <a:r>
              <a:rPr lang="es" sz="25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kfelton@midfield.k12.al.us</a:t>
            </a: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628"/>
              <a:buNone/>
            </a:pP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Dra. Brittany Ervin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628"/>
              <a:buNone/>
            </a:pPr>
            <a:r>
              <a:rPr lang="es" sz="25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bervin@midfield.k12.al.us</a:t>
            </a: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6628"/>
              <a:buNone/>
            </a:pPr>
            <a:r>
              <a:rPr lang="es" sz="2542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dudes en contactarnos si tienes preguntas o inquietudes.</a:t>
            </a:r>
            <a:endParaRPr sz="2542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9"/>
          <p:cNvSpPr txBox="1"/>
          <p:nvPr/>
        </p:nvSpPr>
        <p:spPr>
          <a:xfrm>
            <a:off x="209724" y="2175825"/>
            <a:ext cx="3910500" cy="2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Contacto del distrito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Escuelas de la ciudad de Midfield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Coordinador de Programas Federales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Dra. Georgette Alexander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205-923-2262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galexander@midfield.12.al.us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¡Tú nos importas!</a:t>
            </a:r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4175" y="1685925"/>
            <a:ext cx="60556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0" y="3325175"/>
            <a:ext cx="91440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favor, complete la siguiente encuesta. También puede dejar sus inquietudes o sugerencias en nuestro formulario de comentarios en nuestro sitio web o haciendo clic en el enlace a continuación.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Encuesta para la reunión del Título I del Consejo Asesor para Padres de MES (en inglés)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Haga clic derecho en el formulario para traducirlo al español.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/>
              <a:t>  </a:t>
            </a:r>
            <a:r>
              <a:rPr lang="es" sz="4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Escuelas de la ciudad de Midfield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305525" y="0"/>
            <a:ext cx="48384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s" sz="3000" b="1" i="0" u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Declaración de visión</a:t>
            </a:r>
            <a:endParaRPr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60"/>
              <a:buNone/>
            </a:pPr>
            <a:r>
              <a:rPr lang="es" sz="2500" i="0" u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Nuestra visión es preparar </a:t>
            </a:r>
            <a:r>
              <a:rPr lang="es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los estudiantes </a:t>
            </a:r>
            <a:r>
              <a:rPr lang="es" sz="2500" i="0" u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la excelencia en una sociedad global, innovadora y diversa </a:t>
            </a:r>
            <a:r>
              <a:rPr lang="es" sz="3000" i="0" u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60"/>
              <a:buNone/>
            </a:pPr>
            <a:endParaRPr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60"/>
              <a:buNone/>
            </a:pPr>
            <a:r>
              <a:rPr lang="es" sz="3000" b="1" i="0" u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Declaración de misión</a:t>
            </a:r>
            <a:endParaRPr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60"/>
              <a:buNone/>
            </a:pPr>
            <a:r>
              <a:rPr lang="es" sz="2500" i="0" u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propósito principal de las Escuelas de la Ciudad de Midfield es educar a nuestra comunidad de estudiantes en un entorno de aprendizaje seguro y productivo.</a:t>
            </a:r>
            <a:br>
              <a:rPr lang="en-US" sz="3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320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</a:rPr>
              <a:t>¿Por qué estamos aquí?</a:t>
            </a:r>
            <a:endParaRPr sz="4500" b="1">
              <a:solidFill>
                <a:srgbClr val="FF0000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333375" y="183050"/>
            <a:ext cx="4740600" cy="6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300">
                <a:solidFill>
                  <a:schemeClr val="dk1"/>
                </a:solidFill>
              </a:rPr>
              <a:t>La </a:t>
            </a:r>
            <a:r>
              <a:rPr lang="es" sz="2300" i="1">
                <a:solidFill>
                  <a:schemeClr val="dk1"/>
                </a:solidFill>
              </a:rPr>
              <a:t>Ley de Cada Estudiante Triunfa de 2015 </a:t>
            </a:r>
            <a:r>
              <a:rPr lang="es" sz="2300">
                <a:solidFill>
                  <a:schemeClr val="dk1"/>
                </a:solidFill>
              </a:rPr>
              <a:t>requiere que cada escuela del Título I celebre una reunión anual de padres del Título I con el propósito de…</a:t>
            </a:r>
            <a:endParaRPr sz="23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s" sz="2400">
                <a:solidFill>
                  <a:schemeClr val="dk1"/>
                </a:solidFill>
              </a:rPr>
              <a:t>Informarle sobre la participación de su escuela en el Título I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s" sz="2400">
                <a:solidFill>
                  <a:schemeClr val="dk1"/>
                </a:solidFill>
              </a:rPr>
              <a:t>Explicando los requisitos del Título I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s" sz="2400">
                <a:solidFill>
                  <a:schemeClr val="dk1"/>
                </a:solidFill>
              </a:rPr>
              <a:t>Explicando sus derechos como padres a participar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" sz="2200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320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</a:rPr>
              <a:t>Lo que aprenderás</a:t>
            </a:r>
            <a:endParaRPr sz="4500" b="1">
              <a:solidFill>
                <a:srgbClr val="FF0000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333375" y="347000"/>
            <a:ext cx="4740600" cy="6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significa ser una escuela Título I?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el Plan Consolidado del Título I de LEA?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la Política de Participación de Padres y Familias de LEA?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un ACIP?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el Pacto Escuela-Padres?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solicito las calificaciones del(los) maestro(s) de mi hijo?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–"/>
            </a:pPr>
            <a:r>
              <a:rPr lang="e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derecho de los padres a saber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320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</a:rPr>
              <a:t>Lo que aprenderás</a:t>
            </a:r>
            <a:endParaRPr sz="4500" b="1">
              <a:solidFill>
                <a:srgbClr val="FF0000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401700" y="54650"/>
            <a:ext cx="4576500" cy="5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365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¿Cómo se realiza la Evaluación Anual de la política de Participación de Padres y Familias?</a:t>
            </a: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365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Las evaluaciones deben centrarse en tres componentes clave</a:t>
            </a: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1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○"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Barreras</a:t>
            </a: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1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○"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Capacidad para ayudar al aprendizaje</a:t>
            </a: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1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○"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Interacciones exitosas</a:t>
            </a:r>
            <a:endParaRPr sz="2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365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¿Cómo puedo involucrarme en todas estas cosas?</a:t>
            </a: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"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¿Qué estoy aprendiendo?</a:t>
            </a: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609600" y="401650"/>
            <a:ext cx="32046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4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¿Qué significa ser una escuela Título I?</a:t>
            </a:r>
            <a:r>
              <a:rPr lang="es" sz="4500" b="1">
                <a:solidFill>
                  <a:srgbClr val="FF0000"/>
                </a:solidFill>
              </a:rPr>
              <a:t> </a:t>
            </a:r>
            <a:endParaRPr sz="45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 b="1">
              <a:solidFill>
                <a:srgbClr val="FF0000"/>
              </a:solidFill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415350" y="142075"/>
            <a:ext cx="4631100" cy="6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3429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200"/>
              <a:t>Ser una escuela Título I significa recibir fondos federales (dólares Título I) para </a:t>
            </a:r>
            <a:r>
              <a:rPr lang="es" sz="2200" u="sng"/>
              <a:t>complementar </a:t>
            </a:r>
            <a:r>
              <a:rPr lang="es" sz="2200"/>
              <a:t>los programas existentes de la escuela. Estos dólares se utilizan para…</a:t>
            </a:r>
            <a:endParaRPr/>
          </a:p>
          <a:p>
            <a:pPr marL="742950" lvl="1" indent="-26860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800"/>
              <a:t>Identificar a los estudiantes que experimentan dificultades académicas y brindar asistencia oportuna para ayudarlos a cumplir con los exigentes estándares de contenido del estado durante y después de la escuela.</a:t>
            </a:r>
            <a:endParaRPr/>
          </a:p>
          <a:p>
            <a:pPr marL="742950" lvl="1" indent="-26860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800"/>
              <a:t>Compra de personal/programas/materiales/suministros suplementarios</a:t>
            </a:r>
            <a:endParaRPr/>
          </a:p>
          <a:p>
            <a:pPr marL="742950" lvl="1" indent="-26860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800"/>
              <a:t>Realización de reuniones, capacitaciones y actividades de participación de padres y familias, presenciales y virtuales.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/>
          </a:p>
          <a:p>
            <a:pPr marL="342900" lvl="0" indent="-321945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200"/>
              <a:t>Ser una escuela Título I también significa la participación de los padres y la familia y conocer sus derechos bajo ESSA.</a:t>
            </a:r>
            <a:endParaRPr/>
          </a:p>
          <a:p>
            <a:pPr marL="342900" lvl="0" indent="-2032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/>
          </a:p>
          <a:p>
            <a:pPr marL="342900" lvl="0" indent="-3429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/>
          </a:p>
          <a:p>
            <a:pPr marL="342900" lvl="0" indent="-3429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25" y="0"/>
            <a:ext cx="8520600" cy="1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CHAMPS &amp; Foundations </a:t>
            </a:r>
            <a:br>
              <a:rPr lang="en-U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 y Clima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4294967295"/>
          </p:nvPr>
        </p:nvSpPr>
        <p:spPr>
          <a:xfrm>
            <a:off x="66250" y="1754125"/>
            <a:ext cx="90777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escuela primaria Midfield está implementando CHAMPS y Foundations para una cultura y un clima positivos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es CHAMPS &amp; Foundation?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CHAMPS y Foundations son un enfoque positivo y proactivo para mejorar el comportamiento estudiantil en el aula y en toda la escuela. También sirven como modelo para contribuir al logro académico estudiantil mediante intervenciones individualizadas.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Directrices MES para el ÉXITO: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Preparados, Triunfadores, Confiables, Comprometidos, Seguros (PATES)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Señal de Atención: PATES EN PUNTA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Respuesta: Preparando a los triunfadores para superar el éxito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25" y="391800"/>
            <a:ext cx="85206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" sz="4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de Alfabetización de Alabama</a:t>
            </a:r>
            <a:endParaRPr sz="4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4294967295"/>
          </p:nvPr>
        </p:nvSpPr>
        <p:spPr>
          <a:xfrm>
            <a:off x="311725" y="1778700"/>
            <a:ext cx="38277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 b="1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¿Qué es la Ley de Alfabetización de Alabama?</a:t>
            </a:r>
            <a:endParaRPr sz="2000" b="1">
              <a:solidFill>
                <a:srgbClr val="42424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es" sz="2000">
                <a:solidFill>
                  <a:srgbClr val="42424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Ley de Alfabetización de Alabama se aprobó en 2019 para ayudar a mejorar la lectura en las escuelas públicas de Alabama y garantizar que los estudiantes alcancen el nivel de lectura correspondiente al final del tercer grado. La lectura es la clave para el éxito a lo largo de la vida y los estudiantes de Alabama merecen un buen comienzo en su camino hacia el éxito.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897825" y="1745850"/>
            <a:ext cx="3934500" cy="3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s" sz="2000" b="1" i="0" u="none" strike="noStrike" cap="none">
                <a:solidFill>
                  <a:srgbClr val="42424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¿Cómo se informará a las familias sobre el progreso de sus hijos?</a:t>
            </a:r>
            <a:endParaRPr sz="2000" b="1" i="0" u="none" strike="noStrike" cap="none">
              <a:solidFill>
                <a:srgbClr val="42424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s" sz="2000" b="0" i="0" u="none" strike="noStrike" cap="none">
                <a:solidFill>
                  <a:srgbClr val="42424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cada estudiante de kínder a tercer grado se le evaluarán las habilidades lectoras al principio, a mediados y al final del año escolar. Estas evaluaciones identificarán a los estudiantes que necesitan instrucción e intervención intensivas en lectura. Además, proporcionan información útil al docente para adaptar la instrucción a las necesidades individuales del estudiante. Las familias deben recibir estos resultados por escrito dentro de un plazo determinado.</a:t>
            </a:r>
            <a:endParaRPr sz="2000" b="0" i="0" u="none" strike="noStrike" cap="none">
              <a:solidFill>
                <a:srgbClr val="42424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20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endParaRPr sz="2000" b="0" i="0" u="none" strike="noStrike" cap="none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endParaRPr sz="2000" b="0" i="0" u="none" strike="noStrike" cap="none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2521</Words>
  <Application>Microsoft Office PowerPoint</Application>
  <PresentationFormat>On-screen Show (4:3)</PresentationFormat>
  <Paragraphs>333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Times New Roman</vt:lpstr>
      <vt:lpstr>Trebuchet MS</vt:lpstr>
      <vt:lpstr>Arial</vt:lpstr>
      <vt:lpstr>Century Gothic</vt:lpstr>
      <vt:lpstr>Comic Sans MS</vt:lpstr>
      <vt:lpstr>Merriweather</vt:lpstr>
      <vt:lpstr>Roboto</vt:lpstr>
      <vt:lpstr>Paradigm</vt:lpstr>
      <vt:lpstr>Escuela primaria Midfield Reunión del Título I  21 de octubre de 2024 (Virtual a las 4:00 p.m.) 22 de octubre de 2024 (Virtual a las 9:00 a. m.) </vt:lpstr>
      <vt:lpstr>Orden del día</vt:lpstr>
      <vt:lpstr>   Escuelas de la ciudad de Midfield</vt:lpstr>
      <vt:lpstr>¿Por qué estamos aquí?</vt:lpstr>
      <vt:lpstr>Lo que aprenderás</vt:lpstr>
      <vt:lpstr>Lo que aprenderás</vt:lpstr>
      <vt:lpstr>   ¿Qué significa ser una escuela Título I?  </vt:lpstr>
      <vt:lpstr>CHAMPS &amp; Foundations  Cultura y Clima</vt:lpstr>
      <vt:lpstr>Ley de Alfabetización de Alabama</vt:lpstr>
      <vt:lpstr>Ley de Alfabetización de Alabama</vt:lpstr>
      <vt:lpstr>Evaluaciones de toda la escuela</vt:lpstr>
      <vt:lpstr>Evaluaciones de toda la escuela</vt:lpstr>
      <vt:lpstr>Evaluaciones estandarizadas</vt:lpstr>
      <vt:lpstr>Escuela primaria Midfield Plan de mejora continua de Alabama (ACIP) </vt:lpstr>
      <vt:lpstr>Escuela primaria Midfield Plan de mejora continua de Alabama (ACIP) </vt:lpstr>
      <vt:lpstr>Escuela primaria Midfield Plan de mejora continua de Alabama (ACIP) </vt:lpstr>
      <vt:lpstr>Asignación de escuelas del Título I</vt:lpstr>
      <vt:lpstr>    </vt:lpstr>
      <vt:lpstr>   ¿Qué es el Plan Consolidado LEA? </vt:lpstr>
      <vt:lpstr>   ¿Qué es el Plan Consolidado LEA? </vt:lpstr>
      <vt:lpstr>     ¿Cómo se lleva a cabo la evaluación de la  Política de Participación de Padres y Familias de la LEA? </vt:lpstr>
      <vt:lpstr>Plan de participación familiar  Plan de participación familiar del MES (Publicado en el sitio web de MES)     Asignación para la participación de padres y familias del Título I: $1861.78</vt:lpstr>
      <vt:lpstr>Pacto entre escuelas y padres de las escuelas de la ciudad de Midfield 2024-2025  </vt:lpstr>
      <vt:lpstr>Pacto entre escuelas y padres de las escuelas de la ciudad de Midfield </vt:lpstr>
      <vt:lpstr>Escuela primaria Midfield Bienestar fundamental </vt:lpstr>
      <vt:lpstr>Contacto/ Información para los medios</vt:lpstr>
      <vt:lpstr>¡Tú nos importas!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primaria Midfield Reunión del Título I  21 de octubre de 2024 (Virtual a las 4:00 p.m.) 22 de octubre de 2024 (Virtual a las 9:00 a. m.)</dc:title>
  <dc:creator>Ervin</dc:creator>
  <cp:lastModifiedBy>Brittany Ervin</cp:lastModifiedBy>
  <cp:revision>1</cp:revision>
  <dcterms:modified xsi:type="dcterms:W3CDTF">2025-05-06T14:35:22Z</dcterms:modified>
</cp:coreProperties>
</file>